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3"/>
  </p:notesMasterIdLst>
  <p:handoutMasterIdLst>
    <p:handoutMasterId r:id="rId4"/>
  </p:handoutMasterIdLst>
  <p:sldIdLst>
    <p:sldId id="330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2C77"/>
    <a:srgbClr val="981E32"/>
    <a:srgbClr val="A83A4C"/>
    <a:srgbClr val="57111D"/>
    <a:srgbClr val="001B48"/>
    <a:srgbClr val="A83A3A"/>
    <a:srgbClr val="A5473D"/>
    <a:srgbClr val="9D454B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06" autoAdjust="0"/>
    <p:restoredTop sz="62089" autoAdjust="0"/>
  </p:normalViewPr>
  <p:slideViewPr>
    <p:cSldViewPr>
      <p:cViewPr varScale="1">
        <p:scale>
          <a:sx n="86" d="100"/>
          <a:sy n="86" d="100"/>
        </p:scale>
        <p:origin x="30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-1770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C604CD14-512E-4ED5-BC62-E538007162F6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20639290-6861-4206-AFE3-4D55B2340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5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F596556E-D92C-4943-8DC9-CB9A7CAB1341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068ADE0E-12BD-4DC4-8CFC-B74AF52C7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5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8ADE0E-12BD-4DC4-8CFC-B74AF52C7FB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776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8" name="Freeform 7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69" y="457200"/>
            <a:ext cx="2908431" cy="81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9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86" y="304800"/>
            <a:ext cx="7886700" cy="5943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5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0"/>
            <a:ext cx="9143999" cy="650350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solidFill>
            <a:schemeClr val="accent1">
              <a:alpha val="85000"/>
            </a:schemeClr>
          </a:solidFill>
        </p:spPr>
        <p:txBody>
          <a:bodyPr lIns="274320" tIns="274320" rIns="274320" bIns="274320"/>
          <a:lstStyle>
            <a:lvl1pPr marL="0" indent="0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98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51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an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 rot="10800000" flipV="1">
            <a:off x="0" y="2122400"/>
            <a:ext cx="1463201" cy="4381103"/>
          </a:xfrm>
          <a:custGeom>
            <a:avLst/>
            <a:gdLst>
              <a:gd name="connsiteX0" fmla="*/ 1463201 w 1463201"/>
              <a:gd name="connsiteY0" fmla="*/ 0 h 4381103"/>
              <a:gd name="connsiteX1" fmla="*/ 0 w 1463201"/>
              <a:gd name="connsiteY1" fmla="*/ 4381103 h 4381103"/>
              <a:gd name="connsiteX2" fmla="*/ 1463201 w 1463201"/>
              <a:gd name="connsiteY2" fmla="*/ 4381103 h 438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3201" h="4381103">
                <a:moveTo>
                  <a:pt x="1463201" y="0"/>
                </a:moveTo>
                <a:lnTo>
                  <a:pt x="0" y="4381103"/>
                </a:lnTo>
                <a:lnTo>
                  <a:pt x="1463201" y="4381103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 rot="5400000" flipV="1">
            <a:off x="2933151" y="292651"/>
            <a:ext cx="3277705" cy="9144003"/>
          </a:xfrm>
          <a:custGeom>
            <a:avLst/>
            <a:gdLst>
              <a:gd name="connsiteX0" fmla="*/ 0 w 3277705"/>
              <a:gd name="connsiteY0" fmla="*/ 9144003 h 9144003"/>
              <a:gd name="connsiteX1" fmla="*/ 3277705 w 3277705"/>
              <a:gd name="connsiteY1" fmla="*/ 9144003 h 9144003"/>
              <a:gd name="connsiteX2" fmla="*/ 3277704 w 3277705"/>
              <a:gd name="connsiteY2" fmla="*/ 0 h 9144003"/>
              <a:gd name="connsiteX3" fmla="*/ 3053915 w 3277705"/>
              <a:gd name="connsiteY3" fmla="*/ 0 h 9144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7705" h="9144003">
                <a:moveTo>
                  <a:pt x="0" y="9144003"/>
                </a:moveTo>
                <a:lnTo>
                  <a:pt x="3277705" y="9144003"/>
                </a:lnTo>
                <a:lnTo>
                  <a:pt x="3277704" y="0"/>
                </a:lnTo>
                <a:lnTo>
                  <a:pt x="3053915" y="0"/>
                </a:lnTo>
                <a:close/>
              </a:path>
            </a:pathLst>
          </a:custGeom>
          <a:solidFill>
            <a:srgbClr val="00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69" y="457200"/>
            <a:ext cx="2908431" cy="81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49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815774"/>
            <a:ext cx="7772400" cy="646331"/>
          </a:xfrm>
        </p:spPr>
        <p:txBody>
          <a:bodyPr anchor="b">
            <a:sp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64028"/>
            <a:ext cx="7772400" cy="548483"/>
          </a:xfrm>
        </p:spPr>
        <p:txBody>
          <a:bodyPr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125454"/>
            <a:ext cx="7772400" cy="513346"/>
          </a:xfrm>
        </p:spPr>
        <p:txBody>
          <a:bodyPr>
            <a:spAutoFit/>
          </a:bodyPr>
          <a:lstStyle>
            <a:lvl1pPr marL="0" indent="0">
              <a:buNone/>
              <a:defRPr sz="2400">
                <a:solidFill>
                  <a:schemeClr val="accent4"/>
                </a:solidFill>
                <a:latin typeface="Garamond" panose="02020404030301010803" pitchFamily="18" charset="0"/>
              </a:defRPr>
            </a:lvl1pPr>
          </a:lstStyle>
          <a:p>
            <a:pPr lvl="0"/>
            <a:r>
              <a:rPr lang="en-US" dirty="0"/>
              <a:t>Name of Presenter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69" y="457200"/>
            <a:ext cx="2908431" cy="81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75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Emphasi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rgbClr val="003D7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8" name="Freeform 7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591695"/>
            <a:ext cx="914400" cy="17447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7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245" y="1709739"/>
            <a:ext cx="7886700" cy="2852737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245" y="472440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Freeform 9"/>
          <p:cNvSpPr/>
          <p:nvPr userDrawn="1"/>
        </p:nvSpPr>
        <p:spPr>
          <a:xfrm flipV="1">
            <a:off x="7570986" y="0"/>
            <a:ext cx="1573014" cy="4709905"/>
          </a:xfrm>
          <a:custGeom>
            <a:avLst/>
            <a:gdLst>
              <a:gd name="connsiteX0" fmla="*/ 0 w 1573014"/>
              <a:gd name="connsiteY0" fmla="*/ 4709905 h 4709905"/>
              <a:gd name="connsiteX1" fmla="*/ 1573014 w 1573014"/>
              <a:gd name="connsiteY1" fmla="*/ 4709905 h 4709905"/>
              <a:gd name="connsiteX2" fmla="*/ 1573014 w 1573014"/>
              <a:gd name="connsiteY2" fmla="*/ 0 h 470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3014" h="4709905">
                <a:moveTo>
                  <a:pt x="0" y="4709905"/>
                </a:moveTo>
                <a:lnTo>
                  <a:pt x="1573014" y="4709905"/>
                </a:lnTo>
                <a:lnTo>
                  <a:pt x="1573014" y="0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 userDrawn="1"/>
        </p:nvSpPr>
        <p:spPr>
          <a:xfrm rot="16200000" flipV="1">
            <a:off x="2646492" y="-2665075"/>
            <a:ext cx="3813850" cy="9144001"/>
          </a:xfrm>
          <a:custGeom>
            <a:avLst/>
            <a:gdLst>
              <a:gd name="connsiteX0" fmla="*/ 3813850 w 3813850"/>
              <a:gd name="connsiteY0" fmla="*/ 9144001 h 9144001"/>
              <a:gd name="connsiteX1" fmla="*/ 3813850 w 3813850"/>
              <a:gd name="connsiteY1" fmla="*/ 0 h 9144001"/>
              <a:gd name="connsiteX2" fmla="*/ 3053915 w 3813850"/>
              <a:gd name="connsiteY2" fmla="*/ 0 h 9144001"/>
              <a:gd name="connsiteX3" fmla="*/ 0 w 3813850"/>
              <a:gd name="connsiteY3" fmla="*/ 9144001 h 914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13850" h="9144001">
                <a:moveTo>
                  <a:pt x="3813850" y="9144001"/>
                </a:moveTo>
                <a:lnTo>
                  <a:pt x="3813850" y="0"/>
                </a:lnTo>
                <a:lnTo>
                  <a:pt x="3053915" y="0"/>
                </a:lnTo>
                <a:lnTo>
                  <a:pt x="0" y="914400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1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6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2289473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Name of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E525B-90CE-4B14-91B6-1BFA233CF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6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03504"/>
            <a:ext cx="9144000" cy="38473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2C77"/>
              </a:solidFill>
            </a:endParaRPr>
          </a:p>
        </p:txBody>
      </p:sp>
      <p:sp>
        <p:nvSpPr>
          <p:cNvPr id="10" name="Freeform 9"/>
          <p:cNvSpPr/>
          <p:nvPr userDrawn="1"/>
        </p:nvSpPr>
        <p:spPr>
          <a:xfrm>
            <a:off x="0" y="6503504"/>
            <a:ext cx="1600200" cy="384735"/>
          </a:xfrm>
          <a:custGeom>
            <a:avLst/>
            <a:gdLst>
              <a:gd name="connsiteX0" fmla="*/ 0 w 1600200"/>
              <a:gd name="connsiteY0" fmla="*/ 0 h 384735"/>
              <a:gd name="connsiteX1" fmla="*/ 1472137 w 1600200"/>
              <a:gd name="connsiteY1" fmla="*/ 0 h 384735"/>
              <a:gd name="connsiteX2" fmla="*/ 1600200 w 1600200"/>
              <a:gd name="connsiteY2" fmla="*/ 384735 h 384735"/>
              <a:gd name="connsiteX3" fmla="*/ 0 w 1600200"/>
              <a:gd name="connsiteY3" fmla="*/ 384735 h 38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0" h="384735">
                <a:moveTo>
                  <a:pt x="0" y="0"/>
                </a:moveTo>
                <a:lnTo>
                  <a:pt x="1472137" y="0"/>
                </a:lnTo>
                <a:lnTo>
                  <a:pt x="1600200" y="384735"/>
                </a:lnTo>
                <a:lnTo>
                  <a:pt x="0" y="384735"/>
                </a:lnTo>
                <a:close/>
              </a:path>
            </a:pathLst>
          </a:cu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2586" y="365126"/>
            <a:ext cx="7886700" cy="507831"/>
          </a:xfrm>
          <a:prstGeom prst="rect">
            <a:avLst/>
          </a:prstGeom>
        </p:spPr>
        <p:txBody>
          <a:bodyPr vert="horz" lIns="0" tIns="45720" rIns="0" bIns="45720" rtlCol="0" anchor="t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586" y="1329999"/>
            <a:ext cx="7886700" cy="2289473"/>
          </a:xfrm>
          <a:prstGeom prst="rect">
            <a:avLst/>
          </a:prstGeom>
        </p:spPr>
        <p:txBody>
          <a:bodyPr vert="horz" lIns="0" tIns="45720" rIns="0" bIns="4572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15025" y="65120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AFAFAF"/>
                </a:solidFill>
              </a:defRPr>
            </a:lvl1pPr>
          </a:lstStyle>
          <a:p>
            <a:r>
              <a:rPr lang="en-US" dirty="0"/>
              <a:t>Name of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3725" y="61383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E525B-90CE-4B14-91B6-1BFA233CFAA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591695"/>
            <a:ext cx="914400" cy="17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33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C5093B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14000"/>
        </a:lnSpc>
        <a:spcBef>
          <a:spcPts val="800"/>
        </a:spcBef>
        <a:spcAft>
          <a:spcPts val="200"/>
        </a:spcAft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5641313" cy="5150513"/>
          </a:xfrm>
        </p:spPr>
        <p:txBody>
          <a:bodyPr/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/>
              <a:t>If you haven’t already, download Wharton Connect app from Apple or Google Play or visit </a:t>
            </a:r>
            <a:r>
              <a:rPr lang="en-US" sz="1600" b="1" dirty="0">
                <a:solidFill>
                  <a:srgbClr val="FFFF99"/>
                </a:solidFill>
              </a:rPr>
              <a:t>http://whr.tn/wh-connect</a:t>
            </a:r>
            <a:r>
              <a:rPr lang="en-US" sz="1600" b="1" dirty="0"/>
              <a:t> </a:t>
            </a:r>
            <a:r>
              <a:rPr lang="en-US" sz="1600" dirty="0"/>
              <a:t>from your mobile device or laptop.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/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/>
              <a:t>Wharton Connect is used to check-in for these </a:t>
            </a:r>
            <a:r>
              <a:rPr lang="en-US" sz="1600" b="1" u="sng" dirty="0"/>
              <a:t>fixed core</a:t>
            </a:r>
            <a:r>
              <a:rPr lang="en-US" sz="1600" dirty="0"/>
              <a:t> courses: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MGEC 611, MGEC 612, MKTG 611, STAT 613, STAT 621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/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/>
              <a:t>Flex core and elective faculty may opt to use Wharton </a:t>
            </a:r>
            <a:r>
              <a:rPr lang="en-US" sz="1600" dirty="0" smtClean="0"/>
              <a:t>Connect. Consult </a:t>
            </a:r>
            <a:r>
              <a:rPr lang="en-US" sz="1600" dirty="0"/>
              <a:t>course syllabus for what is considered a late check-in/absent</a:t>
            </a:r>
            <a:r>
              <a:rPr lang="en-US" sz="1600" dirty="0" smtClean="0"/>
              <a:t>.</a:t>
            </a:r>
            <a:endParaRPr lang="en-US" sz="1600" dirty="0"/>
          </a:p>
          <a:p>
            <a:pPr>
              <a:defRPr/>
            </a:pPr>
            <a:r>
              <a:rPr lang="en-US" sz="1600" dirty="0"/>
              <a:t>Failure to check-in will result in an automated e-mail being sent to your Wharton e-mail address with detailed instructions on how to resolve the absence.</a:t>
            </a:r>
          </a:p>
          <a:p>
            <a:pPr>
              <a:defRPr/>
            </a:pPr>
            <a:r>
              <a:rPr lang="en-US" sz="1600" dirty="0"/>
              <a:t>Reasons for absence include: personal illness, personal or family emergency, religious observance, Wharton Connect app issue, and other.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latin typeface="Arial" charset="0"/>
            </a:endParaRPr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28800"/>
            <a:ext cx="2767012" cy="450410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Oval 4"/>
          <p:cNvSpPr/>
          <p:nvPr/>
        </p:nvSpPr>
        <p:spPr>
          <a:xfrm>
            <a:off x="6022313" y="2524431"/>
            <a:ext cx="838199" cy="533400"/>
          </a:xfrm>
          <a:prstGeom prst="ellipse">
            <a:avLst/>
          </a:prstGeom>
          <a:solidFill>
            <a:schemeClr val="bg1">
              <a:alpha val="5000"/>
            </a:schemeClr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0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arton 2016 4:3">
  <a:themeElements>
    <a:clrScheme name="Wharton 2016">
      <a:dk1>
        <a:srgbClr val="2D2C41"/>
      </a:dk1>
      <a:lt1>
        <a:srgbClr val="FFFFFF"/>
      </a:lt1>
      <a:dk2>
        <a:srgbClr val="004785"/>
      </a:dk2>
      <a:lt2>
        <a:srgbClr val="EEEDEA"/>
      </a:lt2>
      <a:accent1>
        <a:srgbClr val="004785"/>
      </a:accent1>
      <a:accent2>
        <a:srgbClr val="A90533"/>
      </a:accent2>
      <a:accent3>
        <a:srgbClr val="026CB5"/>
      </a:accent3>
      <a:accent4>
        <a:srgbClr val="06AAFC"/>
      </a:accent4>
      <a:accent5>
        <a:srgbClr val="96227D"/>
      </a:accent5>
      <a:accent6>
        <a:srgbClr val="D7BC6A"/>
      </a:accent6>
      <a:hlink>
        <a:srgbClr val="06AAFC"/>
      </a:hlink>
      <a:folHlink>
        <a:srgbClr val="06AAFC"/>
      </a:folHlink>
    </a:clrScheme>
    <a:fontScheme name="Wharton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18244</TotalTime>
  <Words>126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Wharton 2016 4:3</vt:lpstr>
      <vt:lpstr>PowerPoint Presentation</vt:lpstr>
    </vt:vector>
  </TitlesOfParts>
  <Company>The Wharton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tranac</dc:creator>
  <cp:lastModifiedBy>LaMonaca, Mike</cp:lastModifiedBy>
  <cp:revision>303</cp:revision>
  <cp:lastPrinted>2015-07-30T14:10:42Z</cp:lastPrinted>
  <dcterms:created xsi:type="dcterms:W3CDTF">2012-04-03T15:29:58Z</dcterms:created>
  <dcterms:modified xsi:type="dcterms:W3CDTF">2019-08-06T14:05:52Z</dcterms:modified>
</cp:coreProperties>
</file>